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87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590800"/>
            <a:ext cx="4572000" cy="3048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877378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kern="0" spc="-20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Nokia: A Legacy of Innovation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6350437" y="4376976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is a Finnish multinational telecommunications, information technology, and consumer electronics company. Founded in 1865, Nokia has a long history of innovation and technological advancements. The company has been a global leader in mobile phones, network infrastructure, and other technologies.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4941" y="1202293"/>
            <a:ext cx="5061466" cy="6325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82"/>
              </a:lnSpc>
              <a:buNone/>
            </a:pPr>
            <a:r>
              <a:rPr lang="en-US" sz="3985" b="1" kern="0" spc="-12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and Marketing</a:t>
            </a:r>
            <a:endParaRPr lang="en-US" sz="3985" dirty="0"/>
          </a:p>
        </p:txBody>
      </p:sp>
      <p:sp>
        <p:nvSpPr>
          <p:cNvPr id="6" name="Shape 3"/>
          <p:cNvSpPr/>
          <p:nvPr/>
        </p:nvSpPr>
        <p:spPr>
          <a:xfrm>
            <a:off x="6194941" y="2366248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1748" y="2442091"/>
            <a:ext cx="121801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2391" b="1" kern="0" spc="-7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91" dirty="0"/>
          </a:p>
        </p:txBody>
      </p:sp>
      <p:sp>
        <p:nvSpPr>
          <p:cNvPr id="8" name="Text 5"/>
          <p:cNvSpPr/>
          <p:nvPr/>
        </p:nvSpPr>
        <p:spPr>
          <a:xfrm>
            <a:off x="6852880" y="2366248"/>
            <a:ext cx="3238976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3" b="1" kern="0" spc="-6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Emerging Markets</a:t>
            </a:r>
            <a:endParaRPr lang="en-US" sz="1993" dirty="0"/>
          </a:p>
        </p:txBody>
      </p:sp>
      <p:sp>
        <p:nvSpPr>
          <p:cNvPr id="9" name="Text 6"/>
          <p:cNvSpPr/>
          <p:nvPr/>
        </p:nvSpPr>
        <p:spPr>
          <a:xfrm>
            <a:off x="6852880" y="2804041"/>
            <a:ext cx="7068979" cy="323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focuses on emerging markets for sales and marketing.</a:t>
            </a:r>
            <a:endParaRPr lang="en-US" sz="1594" dirty="0"/>
          </a:p>
        </p:txBody>
      </p:sp>
      <p:sp>
        <p:nvSpPr>
          <p:cNvPr id="10" name="Shape 7"/>
          <p:cNvSpPr/>
          <p:nvPr/>
        </p:nvSpPr>
        <p:spPr>
          <a:xfrm>
            <a:off x="6194941" y="3558064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31625" y="3633907"/>
            <a:ext cx="182166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2391" b="1" kern="0" spc="-7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91" dirty="0"/>
          </a:p>
        </p:txBody>
      </p:sp>
      <p:sp>
        <p:nvSpPr>
          <p:cNvPr id="12" name="Text 9"/>
          <p:cNvSpPr/>
          <p:nvPr/>
        </p:nvSpPr>
        <p:spPr>
          <a:xfrm>
            <a:off x="6852880" y="3558064"/>
            <a:ext cx="3365302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3" b="1" kern="0" spc="-6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Marketing Campaigns</a:t>
            </a:r>
            <a:endParaRPr lang="en-US" sz="1993" dirty="0"/>
          </a:p>
        </p:txBody>
      </p:sp>
      <p:sp>
        <p:nvSpPr>
          <p:cNvPr id="13" name="Text 10"/>
          <p:cNvSpPr/>
          <p:nvPr/>
        </p:nvSpPr>
        <p:spPr>
          <a:xfrm>
            <a:off x="6852880" y="3995857"/>
            <a:ext cx="7068979" cy="323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utilizes digital marketing campaigns to reach its target audience.</a:t>
            </a:r>
            <a:endParaRPr lang="en-US" sz="1594" dirty="0"/>
          </a:p>
        </p:txBody>
      </p:sp>
      <p:sp>
        <p:nvSpPr>
          <p:cNvPr id="14" name="Shape 11"/>
          <p:cNvSpPr/>
          <p:nvPr/>
        </p:nvSpPr>
        <p:spPr>
          <a:xfrm>
            <a:off x="6194941" y="4749879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29243" y="4825722"/>
            <a:ext cx="186928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2391" b="1" kern="0" spc="-7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91" dirty="0"/>
          </a:p>
        </p:txBody>
      </p:sp>
      <p:sp>
        <p:nvSpPr>
          <p:cNvPr id="16" name="Text 13"/>
          <p:cNvSpPr/>
          <p:nvPr/>
        </p:nvSpPr>
        <p:spPr>
          <a:xfrm>
            <a:off x="6852880" y="4749879"/>
            <a:ext cx="4332565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3" b="1" kern="0" spc="-6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Partnerships with Telecom Operators</a:t>
            </a:r>
            <a:endParaRPr lang="en-US" sz="1993" dirty="0"/>
          </a:p>
        </p:txBody>
      </p:sp>
      <p:sp>
        <p:nvSpPr>
          <p:cNvPr id="17" name="Text 14"/>
          <p:cNvSpPr/>
          <p:nvPr/>
        </p:nvSpPr>
        <p:spPr>
          <a:xfrm>
            <a:off x="6852880" y="5187672"/>
            <a:ext cx="7068979" cy="3238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partners with telecom operators to expand its reach and distribution.</a:t>
            </a:r>
            <a:endParaRPr lang="en-US" sz="1594" dirty="0"/>
          </a:p>
        </p:txBody>
      </p:sp>
      <p:sp>
        <p:nvSpPr>
          <p:cNvPr id="18" name="Shape 15"/>
          <p:cNvSpPr/>
          <p:nvPr/>
        </p:nvSpPr>
        <p:spPr>
          <a:xfrm>
            <a:off x="6194941" y="5941695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324600" y="6017538"/>
            <a:ext cx="196215" cy="303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2391" b="1" kern="0" spc="-7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91" dirty="0"/>
          </a:p>
        </p:txBody>
      </p:sp>
      <p:sp>
        <p:nvSpPr>
          <p:cNvPr id="20" name="Text 17"/>
          <p:cNvSpPr/>
          <p:nvPr/>
        </p:nvSpPr>
        <p:spPr>
          <a:xfrm>
            <a:off x="6852880" y="5941695"/>
            <a:ext cx="5593675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91"/>
              </a:lnSpc>
              <a:buNone/>
            </a:pPr>
            <a:r>
              <a:rPr lang="en-US" sz="1993" b="1" kern="0" spc="-6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Sponsorships and Brand Ambassador Programs</a:t>
            </a:r>
            <a:endParaRPr lang="en-US" sz="1993" dirty="0"/>
          </a:p>
        </p:txBody>
      </p:sp>
      <p:sp>
        <p:nvSpPr>
          <p:cNvPr id="21" name="Text 18"/>
          <p:cNvSpPr/>
          <p:nvPr/>
        </p:nvSpPr>
        <p:spPr>
          <a:xfrm>
            <a:off x="6852880" y="6379488"/>
            <a:ext cx="7068979" cy="6477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51"/>
              </a:lnSpc>
              <a:buNone/>
            </a:pPr>
            <a:r>
              <a:rPr lang="en-US" sz="1594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engages in sponsorships and brand ambassador programs to enhance brand visibility.</a:t>
            </a:r>
            <a:endParaRPr lang="en-US" sz="159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"/>
            <a:ext cx="14741912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2594967" y="475178"/>
            <a:ext cx="7845147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kern="0" spc="-10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 and Loss Charts of Last 2-3 Years</a:t>
            </a:r>
            <a:endParaRPr lang="en-US" sz="3402" dirty="0"/>
          </a:p>
        </p:txBody>
      </p:sp>
      <p:sp>
        <p:nvSpPr>
          <p:cNvPr id="5" name="Shape 3"/>
          <p:cNvSpPr/>
          <p:nvPr/>
        </p:nvSpPr>
        <p:spPr>
          <a:xfrm>
            <a:off x="2594967" y="1620083"/>
            <a:ext cx="9440347" cy="22860"/>
          </a:xfrm>
          <a:prstGeom prst="roundRect">
            <a:avLst>
              <a:gd name="adj" fmla="val 317520"/>
            </a:avLst>
          </a:prstGeom>
          <a:solidFill>
            <a:srgbClr val="2A1999"/>
          </a:solidFill>
          <a:ln/>
        </p:spPr>
      </p:sp>
      <p:sp>
        <p:nvSpPr>
          <p:cNvPr id="6" name="Shape 4"/>
          <p:cNvSpPr/>
          <p:nvPr/>
        </p:nvSpPr>
        <p:spPr>
          <a:xfrm>
            <a:off x="4099203" y="1620024"/>
            <a:ext cx="22860" cy="604838"/>
          </a:xfrm>
          <a:prstGeom prst="roundRect">
            <a:avLst>
              <a:gd name="adj" fmla="val 317520"/>
            </a:avLst>
          </a:prstGeom>
          <a:solidFill>
            <a:srgbClr val="2A1999"/>
          </a:solidFill>
          <a:ln/>
        </p:spPr>
      </p:sp>
      <p:sp>
        <p:nvSpPr>
          <p:cNvPr id="7" name="Shape 5"/>
          <p:cNvSpPr/>
          <p:nvPr/>
        </p:nvSpPr>
        <p:spPr>
          <a:xfrm>
            <a:off x="3916323" y="1425714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058603" y="1490484"/>
            <a:ext cx="104061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041" dirty="0"/>
          </a:p>
        </p:txBody>
      </p:sp>
      <p:sp>
        <p:nvSpPr>
          <p:cNvPr id="9" name="Text 7"/>
          <p:cNvSpPr/>
          <p:nvPr/>
        </p:nvSpPr>
        <p:spPr>
          <a:xfrm>
            <a:off x="2814638" y="2397681"/>
            <a:ext cx="2592229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52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2021</a:t>
            </a:r>
            <a:endParaRPr lang="en-US" sz="2041" dirty="0"/>
          </a:p>
        </p:txBody>
      </p:sp>
      <p:sp>
        <p:nvSpPr>
          <p:cNvPr id="10" name="Text 8"/>
          <p:cNvSpPr/>
          <p:nvPr/>
        </p:nvSpPr>
        <p:spPr>
          <a:xfrm>
            <a:off x="3044071" y="2825234"/>
            <a:ext cx="240970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Revenue:</a:t>
            </a: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€22.2 billion</a:t>
            </a:r>
            <a:endParaRPr lang="en-US" sz="1361" dirty="0"/>
          </a:p>
        </p:txBody>
      </p:sp>
      <p:sp>
        <p:nvSpPr>
          <p:cNvPr id="11" name="Text 9"/>
          <p:cNvSpPr/>
          <p:nvPr/>
        </p:nvSpPr>
        <p:spPr>
          <a:xfrm>
            <a:off x="3044071" y="3162300"/>
            <a:ext cx="240970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Profit:</a:t>
            </a: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€2.2 billion</a:t>
            </a:r>
            <a:endParaRPr lang="en-US" sz="1361" dirty="0"/>
          </a:p>
        </p:txBody>
      </p:sp>
      <p:sp>
        <p:nvSpPr>
          <p:cNvPr id="12" name="Text 10"/>
          <p:cNvSpPr/>
          <p:nvPr/>
        </p:nvSpPr>
        <p:spPr>
          <a:xfrm>
            <a:off x="3044071" y="3499366"/>
            <a:ext cx="240970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 Income:</a:t>
            </a: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€1.6 billion</a:t>
            </a:r>
            <a:endParaRPr lang="en-US" sz="1361" dirty="0"/>
          </a:p>
        </p:txBody>
      </p:sp>
      <p:sp>
        <p:nvSpPr>
          <p:cNvPr id="13" name="Text 11"/>
          <p:cNvSpPr/>
          <p:nvPr/>
        </p:nvSpPr>
        <p:spPr>
          <a:xfrm>
            <a:off x="2767727" y="3879533"/>
            <a:ext cx="26860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7"/>
              </a:lnSpc>
              <a:buNone/>
            </a:pPr>
            <a:endParaRPr lang="en-US" sz="1361" dirty="0"/>
          </a:p>
        </p:txBody>
      </p:sp>
      <p:sp>
        <p:nvSpPr>
          <p:cNvPr id="14" name="Shape 12"/>
          <p:cNvSpPr/>
          <p:nvPr/>
        </p:nvSpPr>
        <p:spPr>
          <a:xfrm>
            <a:off x="7303532" y="1620024"/>
            <a:ext cx="22860" cy="604838"/>
          </a:xfrm>
          <a:prstGeom prst="roundRect">
            <a:avLst>
              <a:gd name="adj" fmla="val 317520"/>
            </a:avLst>
          </a:prstGeom>
          <a:solidFill>
            <a:srgbClr val="2A1999"/>
          </a:solidFill>
          <a:ln/>
        </p:spPr>
      </p:sp>
      <p:sp>
        <p:nvSpPr>
          <p:cNvPr id="15" name="Shape 13"/>
          <p:cNvSpPr/>
          <p:nvPr/>
        </p:nvSpPr>
        <p:spPr>
          <a:xfrm>
            <a:off x="7120652" y="1425714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37214" y="1490484"/>
            <a:ext cx="15549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041" dirty="0"/>
          </a:p>
        </p:txBody>
      </p:sp>
      <p:sp>
        <p:nvSpPr>
          <p:cNvPr id="17" name="Text 15"/>
          <p:cNvSpPr/>
          <p:nvPr/>
        </p:nvSpPr>
        <p:spPr>
          <a:xfrm>
            <a:off x="6018967" y="2397681"/>
            <a:ext cx="2592229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52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2022</a:t>
            </a:r>
            <a:endParaRPr lang="en-US" sz="2041" dirty="0"/>
          </a:p>
        </p:txBody>
      </p:sp>
      <p:sp>
        <p:nvSpPr>
          <p:cNvPr id="18" name="Text 16"/>
          <p:cNvSpPr/>
          <p:nvPr/>
        </p:nvSpPr>
        <p:spPr>
          <a:xfrm>
            <a:off x="6248400" y="2825234"/>
            <a:ext cx="240970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Revenue:</a:t>
            </a: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€23.2 billion</a:t>
            </a:r>
            <a:endParaRPr lang="en-US" sz="1361" dirty="0"/>
          </a:p>
        </p:txBody>
      </p:sp>
      <p:sp>
        <p:nvSpPr>
          <p:cNvPr id="19" name="Text 17"/>
          <p:cNvSpPr/>
          <p:nvPr/>
        </p:nvSpPr>
        <p:spPr>
          <a:xfrm>
            <a:off x="6248400" y="3162300"/>
            <a:ext cx="240970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Profit:</a:t>
            </a: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€2.8 billion</a:t>
            </a:r>
            <a:endParaRPr lang="en-US" sz="1361" dirty="0"/>
          </a:p>
        </p:txBody>
      </p:sp>
      <p:sp>
        <p:nvSpPr>
          <p:cNvPr id="20" name="Text 18"/>
          <p:cNvSpPr/>
          <p:nvPr/>
        </p:nvSpPr>
        <p:spPr>
          <a:xfrm>
            <a:off x="6248400" y="3499366"/>
            <a:ext cx="240970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 Income:</a:t>
            </a: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€2.1 billion</a:t>
            </a:r>
            <a:endParaRPr lang="en-US" sz="1361" dirty="0"/>
          </a:p>
        </p:txBody>
      </p:sp>
      <p:sp>
        <p:nvSpPr>
          <p:cNvPr id="21" name="Shape 19"/>
          <p:cNvSpPr/>
          <p:nvPr/>
        </p:nvSpPr>
        <p:spPr>
          <a:xfrm>
            <a:off x="10507861" y="1620024"/>
            <a:ext cx="22860" cy="604838"/>
          </a:xfrm>
          <a:prstGeom prst="roundRect">
            <a:avLst>
              <a:gd name="adj" fmla="val 317520"/>
            </a:avLst>
          </a:prstGeom>
          <a:solidFill>
            <a:srgbClr val="2A1999"/>
          </a:solidFill>
          <a:ln/>
        </p:spPr>
      </p:sp>
      <p:sp>
        <p:nvSpPr>
          <p:cNvPr id="22" name="Shape 20"/>
          <p:cNvSpPr/>
          <p:nvPr/>
        </p:nvSpPr>
        <p:spPr>
          <a:xfrm>
            <a:off x="10324981" y="1425714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0439519" y="1490484"/>
            <a:ext cx="159544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041" dirty="0"/>
          </a:p>
        </p:txBody>
      </p:sp>
      <p:sp>
        <p:nvSpPr>
          <p:cNvPr id="24" name="Text 22"/>
          <p:cNvSpPr/>
          <p:nvPr/>
        </p:nvSpPr>
        <p:spPr>
          <a:xfrm>
            <a:off x="9223296" y="2397681"/>
            <a:ext cx="2592229" cy="3239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52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2041" dirty="0"/>
          </a:p>
        </p:txBody>
      </p:sp>
      <p:sp>
        <p:nvSpPr>
          <p:cNvPr id="25" name="Text 23"/>
          <p:cNvSpPr/>
          <p:nvPr/>
        </p:nvSpPr>
        <p:spPr>
          <a:xfrm>
            <a:off x="9452729" y="2825234"/>
            <a:ext cx="24098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Revenue:</a:t>
            </a: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€24.5 billion (estimated)</a:t>
            </a:r>
            <a:endParaRPr lang="en-US" sz="1361" dirty="0"/>
          </a:p>
        </p:txBody>
      </p:sp>
      <p:sp>
        <p:nvSpPr>
          <p:cNvPr id="26" name="Text 24"/>
          <p:cNvSpPr/>
          <p:nvPr/>
        </p:nvSpPr>
        <p:spPr>
          <a:xfrm>
            <a:off x="9452729" y="3438882"/>
            <a:ext cx="24098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Profit:</a:t>
            </a: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€3.0 billion (estimated)</a:t>
            </a:r>
            <a:endParaRPr lang="en-US" sz="1361" dirty="0"/>
          </a:p>
        </p:txBody>
      </p:sp>
      <p:sp>
        <p:nvSpPr>
          <p:cNvPr id="27" name="Text 25"/>
          <p:cNvSpPr/>
          <p:nvPr/>
        </p:nvSpPr>
        <p:spPr>
          <a:xfrm>
            <a:off x="9452729" y="4052530"/>
            <a:ext cx="24098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177"/>
              </a:lnSpc>
              <a:buSzPct val="100000"/>
              <a:buChar char="•"/>
            </a:pPr>
            <a:r>
              <a:rPr lang="en-US" sz="1361" b="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 Income:</a:t>
            </a: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€2.4 billion (estimated)(estimated)</a:t>
            </a:r>
            <a:endParaRPr lang="en-US" sz="1361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861" y="3900329"/>
            <a:ext cx="5809875" cy="2838787"/>
          </a:xfrm>
          <a:prstGeom prst="rect">
            <a:avLst/>
          </a:prstGeom>
        </p:spPr>
      </p:pic>
      <p:sp>
        <p:nvSpPr>
          <p:cNvPr id="29" name="Shape 26"/>
          <p:cNvSpPr/>
          <p:nvPr/>
        </p:nvSpPr>
        <p:spPr>
          <a:xfrm>
            <a:off x="4782947" y="7114183"/>
            <a:ext cx="172760" cy="172760"/>
          </a:xfrm>
          <a:prstGeom prst="roundRect">
            <a:avLst>
              <a:gd name="adj" fmla="val 10586"/>
            </a:avLst>
          </a:prstGeom>
          <a:solidFill>
            <a:srgbClr val="2B0AFF"/>
          </a:solidFill>
          <a:ln/>
        </p:spPr>
      </p:sp>
      <p:sp>
        <p:nvSpPr>
          <p:cNvPr id="30" name="Text 27"/>
          <p:cNvSpPr/>
          <p:nvPr/>
        </p:nvSpPr>
        <p:spPr>
          <a:xfrm>
            <a:off x="5041820" y="7059771"/>
            <a:ext cx="823913" cy="108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361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€1.6 billion</a:t>
            </a:r>
            <a:endParaRPr lang="en-US" sz="1361" dirty="0"/>
          </a:p>
        </p:txBody>
      </p:sp>
      <p:sp>
        <p:nvSpPr>
          <p:cNvPr id="31" name="Shape 28"/>
          <p:cNvSpPr/>
          <p:nvPr/>
        </p:nvSpPr>
        <p:spPr>
          <a:xfrm>
            <a:off x="6248400" y="7082214"/>
            <a:ext cx="172760" cy="172760"/>
          </a:xfrm>
          <a:prstGeom prst="roundRect">
            <a:avLst>
              <a:gd name="adj" fmla="val 10586"/>
            </a:avLst>
          </a:prstGeom>
          <a:solidFill>
            <a:srgbClr val="0AFFA5"/>
          </a:solidFill>
          <a:ln/>
        </p:spPr>
      </p:sp>
      <p:sp>
        <p:nvSpPr>
          <p:cNvPr id="32" name="Text 29"/>
          <p:cNvSpPr/>
          <p:nvPr/>
        </p:nvSpPr>
        <p:spPr>
          <a:xfrm>
            <a:off x="6439064" y="7048806"/>
            <a:ext cx="811530" cy="172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361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€2.1 billion</a:t>
            </a:r>
            <a:endParaRPr lang="en-US" sz="1361" dirty="0"/>
          </a:p>
        </p:txBody>
      </p:sp>
      <p:sp>
        <p:nvSpPr>
          <p:cNvPr id="33" name="Shape 30"/>
          <p:cNvSpPr/>
          <p:nvPr/>
        </p:nvSpPr>
        <p:spPr>
          <a:xfrm>
            <a:off x="7627473" y="7082446"/>
            <a:ext cx="172760" cy="172760"/>
          </a:xfrm>
          <a:prstGeom prst="roundRect">
            <a:avLst>
              <a:gd name="adj" fmla="val 10586"/>
            </a:avLst>
          </a:prstGeom>
          <a:solidFill>
            <a:srgbClr val="DEFF0A"/>
          </a:solidFill>
          <a:ln/>
        </p:spPr>
      </p:sp>
      <p:sp>
        <p:nvSpPr>
          <p:cNvPr id="34" name="Text 31"/>
          <p:cNvSpPr/>
          <p:nvPr/>
        </p:nvSpPr>
        <p:spPr>
          <a:xfrm>
            <a:off x="7830273" y="7048806"/>
            <a:ext cx="867847" cy="172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361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€2.4 billion</a:t>
            </a:r>
            <a:endParaRPr lang="en-US" sz="136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2113359" y="627578"/>
            <a:ext cx="6479858" cy="5950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86"/>
              </a:lnSpc>
              <a:buNone/>
            </a:pPr>
            <a:r>
              <a:rPr lang="en-US" sz="3749" b="1" kern="0" spc="-1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Commitment to Sustainability</a:t>
            </a:r>
            <a:endParaRPr lang="en-US" sz="3749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59" y="1722477"/>
            <a:ext cx="2655808" cy="34145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13359" y="5351264"/>
            <a:ext cx="2978348" cy="356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12"/>
              </a:lnSpc>
              <a:buNone/>
            </a:pPr>
            <a:r>
              <a:rPr lang="en-US" sz="2249" b="1" kern="0" spc="-6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Eco-Friendly Practices</a:t>
            </a:r>
            <a:endParaRPr lang="en-US" sz="2249" dirty="0"/>
          </a:p>
        </p:txBody>
      </p:sp>
      <p:sp>
        <p:nvSpPr>
          <p:cNvPr id="7" name="Text 4"/>
          <p:cNvSpPr/>
          <p:nvPr/>
        </p:nvSpPr>
        <p:spPr>
          <a:xfrm>
            <a:off x="2417921" y="5898594"/>
            <a:ext cx="2853214" cy="609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399"/>
              </a:lnSpc>
              <a:buSzPct val="100000"/>
              <a:buChar char="•"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recycling programs for paper, plastics, and e-waste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2417921" y="6574750"/>
            <a:ext cx="2853214" cy="609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399"/>
              </a:lnSpc>
              <a:buSzPct val="100000"/>
              <a:buChar char="•"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Transitioning to energy-efficient LED lighting and appliances</a:t>
            </a:r>
            <a:endParaRPr lang="en-US" sz="15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337" y="1722477"/>
            <a:ext cx="2571155" cy="34151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43337" y="5351859"/>
            <a:ext cx="2856786" cy="356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12"/>
              </a:lnSpc>
              <a:buNone/>
            </a:pPr>
            <a:r>
              <a:rPr lang="en-US" sz="2249" b="1" kern="0" spc="-6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Sustainability Goals</a:t>
            </a:r>
            <a:endParaRPr lang="en-US" sz="2249" dirty="0"/>
          </a:p>
        </p:txBody>
      </p:sp>
      <p:sp>
        <p:nvSpPr>
          <p:cNvPr id="11" name="Text 7"/>
          <p:cNvSpPr/>
          <p:nvPr/>
        </p:nvSpPr>
        <p:spPr>
          <a:xfrm>
            <a:off x="6047899" y="5899190"/>
            <a:ext cx="2853214" cy="609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399"/>
              </a:lnSpc>
              <a:buSzPct val="100000"/>
              <a:buChar char="•"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 carbon neutrality across all operations by 2030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047899" y="6575346"/>
            <a:ext cx="2853214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399"/>
              </a:lnSpc>
              <a:buSzPct val="100000"/>
              <a:buChar char="•"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electronic waste by 50% through responsible disposal and recycling</a:t>
            </a:r>
            <a:endParaRPr lang="en-US" sz="15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3314" y="1722477"/>
            <a:ext cx="3157776" cy="315610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373314" y="5092779"/>
            <a:ext cx="3119199" cy="356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12"/>
              </a:lnSpc>
              <a:buNone/>
            </a:pPr>
            <a:r>
              <a:rPr lang="en-US" sz="2249" b="1" kern="0" spc="-6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Sustainability Initiatives</a:t>
            </a:r>
            <a:endParaRPr lang="en-US" sz="2249" dirty="0"/>
          </a:p>
        </p:txBody>
      </p:sp>
      <p:sp>
        <p:nvSpPr>
          <p:cNvPr id="15" name="Text 10"/>
          <p:cNvSpPr/>
          <p:nvPr/>
        </p:nvSpPr>
        <p:spPr>
          <a:xfrm>
            <a:off x="9677876" y="5640110"/>
            <a:ext cx="2853214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399"/>
              </a:lnSpc>
              <a:buSzPct val="100000"/>
              <a:buChar char="•"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Investing in solar and wind power for manufacturing facilities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9677876" y="6621066"/>
            <a:ext cx="2853214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399"/>
              </a:lnSpc>
              <a:buSzPct val="100000"/>
              <a:buChar char="•"/>
            </a:pPr>
            <a:r>
              <a:rPr lang="en-US" sz="150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logistics and transportation to minimize carbon emissions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950" y="3257550"/>
            <a:ext cx="1714500" cy="17145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15908" y="842843"/>
            <a:ext cx="7484983" cy="1481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32"/>
              </a:lnSpc>
              <a:buNone/>
            </a:pPr>
            <a:r>
              <a:rPr lang="en-US" sz="4666" b="1" kern="0" spc="-14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Recognitions and Achievements</a:t>
            </a:r>
            <a:endParaRPr lang="en-US" sz="4666" dirty="0"/>
          </a:p>
        </p:txBody>
      </p:sp>
      <p:sp>
        <p:nvSpPr>
          <p:cNvPr id="7" name="Shape 3"/>
          <p:cNvSpPr/>
          <p:nvPr/>
        </p:nvSpPr>
        <p:spPr>
          <a:xfrm>
            <a:off x="6315908" y="2946202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11171" y="3035022"/>
            <a:ext cx="142637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kern="0" spc="-8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799" dirty="0"/>
          </a:p>
        </p:txBody>
      </p:sp>
      <p:sp>
        <p:nvSpPr>
          <p:cNvPr id="9" name="Text 5"/>
          <p:cNvSpPr/>
          <p:nvPr/>
        </p:nvSpPr>
        <p:spPr>
          <a:xfrm>
            <a:off x="7086005" y="2946202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Recent Awards</a:t>
            </a:r>
            <a:endParaRPr lang="en-US" sz="2333" dirty="0"/>
          </a:p>
        </p:txBody>
      </p:sp>
      <p:sp>
        <p:nvSpPr>
          <p:cNvPr id="10" name="Text 6"/>
          <p:cNvSpPr/>
          <p:nvPr/>
        </p:nvSpPr>
        <p:spPr>
          <a:xfrm>
            <a:off x="7086005" y="3458647"/>
            <a:ext cx="6714887" cy="37921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kern="0" spc="-3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Mobile Award for Best Network Infrastructure (2023)</a:t>
            </a:r>
            <a:endParaRPr lang="en-US" sz="1866" dirty="0"/>
          </a:p>
        </p:txBody>
      </p:sp>
      <p:sp>
        <p:nvSpPr>
          <p:cNvPr id="11" name="Shape 7"/>
          <p:cNvSpPr/>
          <p:nvPr/>
        </p:nvSpPr>
        <p:spPr>
          <a:xfrm>
            <a:off x="6315908" y="4341376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475809" y="4430197"/>
            <a:ext cx="213241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kern="0" spc="-8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799" dirty="0"/>
          </a:p>
        </p:txBody>
      </p:sp>
      <p:sp>
        <p:nvSpPr>
          <p:cNvPr id="13" name="Text 9"/>
          <p:cNvSpPr/>
          <p:nvPr/>
        </p:nvSpPr>
        <p:spPr>
          <a:xfrm>
            <a:off x="7086005" y="4341376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Certifications</a:t>
            </a:r>
            <a:endParaRPr lang="en-US" sz="2333" dirty="0"/>
          </a:p>
        </p:txBody>
      </p:sp>
      <p:sp>
        <p:nvSpPr>
          <p:cNvPr id="14" name="Text 10"/>
          <p:cNvSpPr/>
          <p:nvPr/>
        </p:nvSpPr>
        <p:spPr>
          <a:xfrm>
            <a:off x="7086005" y="4853821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kern="0" spc="-3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 14001 for environmental management, ISO 9001 for quality management</a:t>
            </a:r>
            <a:endParaRPr lang="en-US" sz="1866" dirty="0"/>
          </a:p>
        </p:txBody>
      </p:sp>
      <p:sp>
        <p:nvSpPr>
          <p:cNvPr id="15" name="Shape 11"/>
          <p:cNvSpPr/>
          <p:nvPr/>
        </p:nvSpPr>
        <p:spPr>
          <a:xfrm>
            <a:off x="6315908" y="611576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473071" y="6204585"/>
            <a:ext cx="218837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kern="0" spc="-8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799" dirty="0"/>
          </a:p>
        </p:txBody>
      </p:sp>
      <p:sp>
        <p:nvSpPr>
          <p:cNvPr id="17" name="Text 13"/>
          <p:cNvSpPr/>
          <p:nvPr/>
        </p:nvSpPr>
        <p:spPr>
          <a:xfrm>
            <a:off x="7086005" y="6115764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Accolades</a:t>
            </a:r>
            <a:endParaRPr lang="en-US" sz="2333" dirty="0"/>
          </a:p>
        </p:txBody>
      </p:sp>
      <p:sp>
        <p:nvSpPr>
          <p:cNvPr id="18" name="Text 14"/>
          <p:cNvSpPr/>
          <p:nvPr/>
        </p:nvSpPr>
        <p:spPr>
          <a:xfrm>
            <a:off x="7086005" y="6628209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kern="0" spc="-3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Recognized as a leader in 5G innovation by multiple industry bodies</a:t>
            </a:r>
            <a:endParaRPr lang="en-US" sz="1866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9477" y="997387"/>
            <a:ext cx="5736550" cy="716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46"/>
              </a:lnSpc>
              <a:buNone/>
            </a:pPr>
            <a:r>
              <a:rPr lang="en-US" sz="4517" b="1" kern="0" spc="-13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Vision for the Future</a:t>
            </a:r>
            <a:endParaRPr lang="en-US" sz="4517" dirty="0"/>
          </a:p>
        </p:txBody>
      </p:sp>
      <p:sp>
        <p:nvSpPr>
          <p:cNvPr id="6" name="Shape 3"/>
          <p:cNvSpPr/>
          <p:nvPr/>
        </p:nvSpPr>
        <p:spPr>
          <a:xfrm>
            <a:off x="6289477" y="2316599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8548" y="2402562"/>
            <a:ext cx="138113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710" b="1" kern="0" spc="-8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710" dirty="0"/>
          </a:p>
        </p:txBody>
      </p:sp>
      <p:sp>
        <p:nvSpPr>
          <p:cNvPr id="8" name="Text 5"/>
          <p:cNvSpPr/>
          <p:nvPr/>
        </p:nvSpPr>
        <p:spPr>
          <a:xfrm>
            <a:off x="7035165" y="2316599"/>
            <a:ext cx="2868216" cy="35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3"/>
              </a:lnSpc>
              <a:buNone/>
            </a:pPr>
            <a:r>
              <a:rPr lang="en-US" sz="2259" b="1" kern="0" spc="-6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5G and Beyond</a:t>
            </a:r>
            <a:endParaRPr lang="en-US" sz="2259" dirty="0"/>
          </a:p>
        </p:txBody>
      </p:sp>
      <p:sp>
        <p:nvSpPr>
          <p:cNvPr id="9" name="Text 6"/>
          <p:cNvSpPr/>
          <p:nvPr/>
        </p:nvSpPr>
        <p:spPr>
          <a:xfrm>
            <a:off x="7035165" y="2812733"/>
            <a:ext cx="6792158" cy="367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1"/>
              </a:lnSpc>
              <a:buNone/>
            </a:pPr>
            <a:r>
              <a:rPr lang="en-US" sz="1807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Leadership in 5G expansion and research into 6G technology</a:t>
            </a:r>
            <a:endParaRPr lang="en-US" sz="1807" dirty="0"/>
          </a:p>
        </p:txBody>
      </p:sp>
      <p:sp>
        <p:nvSpPr>
          <p:cNvPr id="10" name="Shape 7"/>
          <p:cNvSpPr/>
          <p:nvPr/>
        </p:nvSpPr>
        <p:spPr>
          <a:xfrm>
            <a:off x="6289477" y="3667363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4377" y="3753326"/>
            <a:ext cx="206454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710" b="1" kern="0" spc="-8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710" dirty="0"/>
          </a:p>
        </p:txBody>
      </p:sp>
      <p:sp>
        <p:nvSpPr>
          <p:cNvPr id="12" name="Text 9"/>
          <p:cNvSpPr/>
          <p:nvPr/>
        </p:nvSpPr>
        <p:spPr>
          <a:xfrm>
            <a:off x="7035165" y="3667363"/>
            <a:ext cx="2933938" cy="35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3"/>
              </a:lnSpc>
              <a:buNone/>
            </a:pPr>
            <a:r>
              <a:rPr lang="en-US" sz="2259" b="1" kern="0" spc="-6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Transformation</a:t>
            </a:r>
            <a:endParaRPr lang="en-US" sz="2259" dirty="0"/>
          </a:p>
        </p:txBody>
      </p:sp>
      <p:sp>
        <p:nvSpPr>
          <p:cNvPr id="13" name="Text 10"/>
          <p:cNvSpPr/>
          <p:nvPr/>
        </p:nvSpPr>
        <p:spPr>
          <a:xfrm>
            <a:off x="7035165" y="4163497"/>
            <a:ext cx="6792158" cy="367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1"/>
              </a:lnSpc>
              <a:buNone/>
            </a:pPr>
            <a:r>
              <a:rPr lang="en-US" sz="1807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IoT solutions, AI integration, and smart city projects</a:t>
            </a:r>
            <a:endParaRPr lang="en-US" sz="1807" dirty="0"/>
          </a:p>
        </p:txBody>
      </p:sp>
      <p:sp>
        <p:nvSpPr>
          <p:cNvPr id="14" name="Shape 11"/>
          <p:cNvSpPr/>
          <p:nvPr/>
        </p:nvSpPr>
        <p:spPr>
          <a:xfrm>
            <a:off x="6289477" y="5018127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41638" y="5104090"/>
            <a:ext cx="211812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710" b="1" kern="0" spc="-8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710" dirty="0"/>
          </a:p>
        </p:txBody>
      </p:sp>
      <p:sp>
        <p:nvSpPr>
          <p:cNvPr id="16" name="Text 13"/>
          <p:cNvSpPr/>
          <p:nvPr/>
        </p:nvSpPr>
        <p:spPr>
          <a:xfrm>
            <a:off x="7035165" y="5018127"/>
            <a:ext cx="2868216" cy="35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3"/>
              </a:lnSpc>
              <a:buNone/>
            </a:pPr>
            <a:r>
              <a:rPr lang="en-US" sz="2259" b="1" kern="0" spc="-6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Sustainability</a:t>
            </a:r>
            <a:endParaRPr lang="en-US" sz="2259" dirty="0"/>
          </a:p>
        </p:txBody>
      </p:sp>
      <p:sp>
        <p:nvSpPr>
          <p:cNvPr id="17" name="Text 14"/>
          <p:cNvSpPr/>
          <p:nvPr/>
        </p:nvSpPr>
        <p:spPr>
          <a:xfrm>
            <a:off x="7035165" y="5514261"/>
            <a:ext cx="6792158" cy="367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1"/>
              </a:lnSpc>
              <a:buNone/>
            </a:pPr>
            <a:r>
              <a:rPr lang="en-US" sz="1807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Ongoing commitment to reducing environmental impact</a:t>
            </a:r>
            <a:endParaRPr lang="en-US" sz="1807" dirty="0"/>
          </a:p>
        </p:txBody>
      </p:sp>
      <p:sp>
        <p:nvSpPr>
          <p:cNvPr id="18" name="Shape 15"/>
          <p:cNvSpPr/>
          <p:nvPr/>
        </p:nvSpPr>
        <p:spPr>
          <a:xfrm>
            <a:off x="6289477" y="6368891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436400" y="6454854"/>
            <a:ext cx="222409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710" b="1" kern="0" spc="-8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710" dirty="0"/>
          </a:p>
        </p:txBody>
      </p:sp>
      <p:sp>
        <p:nvSpPr>
          <p:cNvPr id="20" name="Text 17"/>
          <p:cNvSpPr/>
          <p:nvPr/>
        </p:nvSpPr>
        <p:spPr>
          <a:xfrm>
            <a:off x="7035165" y="6368891"/>
            <a:ext cx="2868216" cy="35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3"/>
              </a:lnSpc>
              <a:buNone/>
            </a:pPr>
            <a:r>
              <a:rPr lang="en-US" sz="2259" b="1" kern="0" spc="-6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Connectivity</a:t>
            </a:r>
            <a:endParaRPr lang="en-US" sz="2259" dirty="0"/>
          </a:p>
        </p:txBody>
      </p:sp>
      <p:sp>
        <p:nvSpPr>
          <p:cNvPr id="21" name="Text 18"/>
          <p:cNvSpPr/>
          <p:nvPr/>
        </p:nvSpPr>
        <p:spPr>
          <a:xfrm>
            <a:off x="7035165" y="6865025"/>
            <a:ext cx="6792158" cy="367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1"/>
              </a:lnSpc>
              <a:buNone/>
            </a:pPr>
            <a:r>
              <a:rPr lang="en-US" sz="1807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Bridging the digital divide with affordable solutions</a:t>
            </a:r>
            <a:endParaRPr lang="en-US" sz="180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-2474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229923" y="3372199"/>
            <a:ext cx="349033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660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You!                      </a:t>
            </a:r>
            <a:endParaRPr lang="en-US" sz="6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4EFF2CFC-0F83-2584-F010-4788C32EB6D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7CB9B6-7A1A-0FE9-B07F-E43A785C3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4630400" cy="822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6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9477" y="630912"/>
            <a:ext cx="5736550" cy="716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46"/>
              </a:lnSpc>
              <a:buNone/>
            </a:pPr>
            <a:r>
              <a:rPr lang="en-US" sz="4517" b="1" kern="0" spc="-13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Introduction</a:t>
            </a:r>
            <a:endParaRPr lang="en-US" sz="4517" dirty="0"/>
          </a:p>
        </p:txBody>
      </p:sp>
      <p:sp>
        <p:nvSpPr>
          <p:cNvPr id="6" name="Shape 3"/>
          <p:cNvSpPr/>
          <p:nvPr/>
        </p:nvSpPr>
        <p:spPr>
          <a:xfrm>
            <a:off x="6289477" y="1950125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8548" y="2036088"/>
            <a:ext cx="138113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710" b="1" kern="0" spc="-8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710" dirty="0"/>
          </a:p>
        </p:txBody>
      </p:sp>
      <p:sp>
        <p:nvSpPr>
          <p:cNvPr id="8" name="Text 5"/>
          <p:cNvSpPr/>
          <p:nvPr/>
        </p:nvSpPr>
        <p:spPr>
          <a:xfrm>
            <a:off x="7035165" y="1950125"/>
            <a:ext cx="4006810" cy="35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3"/>
              </a:lnSpc>
              <a:buNone/>
            </a:pPr>
            <a:r>
              <a:rPr lang="en-US" sz="2259" b="1" kern="0" spc="-6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Connecting People Since 1865</a:t>
            </a:r>
            <a:endParaRPr lang="en-US" sz="2259" dirty="0"/>
          </a:p>
        </p:txBody>
      </p:sp>
      <p:sp>
        <p:nvSpPr>
          <p:cNvPr id="9" name="Text 6"/>
          <p:cNvSpPr/>
          <p:nvPr/>
        </p:nvSpPr>
        <p:spPr>
          <a:xfrm>
            <a:off x="7035165" y="2446258"/>
            <a:ext cx="6792158" cy="367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1"/>
              </a:lnSpc>
              <a:buNone/>
            </a:pPr>
            <a:r>
              <a:rPr lang="en-US" sz="1807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was founded in 1865 in Finland as a paper mill.</a:t>
            </a:r>
            <a:endParaRPr lang="en-US" sz="1807" dirty="0"/>
          </a:p>
        </p:txBody>
      </p:sp>
      <p:sp>
        <p:nvSpPr>
          <p:cNvPr id="10" name="Shape 7"/>
          <p:cNvSpPr/>
          <p:nvPr/>
        </p:nvSpPr>
        <p:spPr>
          <a:xfrm>
            <a:off x="6289477" y="3300889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4377" y="3386852"/>
            <a:ext cx="206454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710" b="1" kern="0" spc="-8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710" dirty="0"/>
          </a:p>
        </p:txBody>
      </p:sp>
      <p:sp>
        <p:nvSpPr>
          <p:cNvPr id="12" name="Text 9"/>
          <p:cNvSpPr/>
          <p:nvPr/>
        </p:nvSpPr>
        <p:spPr>
          <a:xfrm>
            <a:off x="7035165" y="3300889"/>
            <a:ext cx="4951809" cy="35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3"/>
              </a:lnSpc>
              <a:buNone/>
            </a:pPr>
            <a:r>
              <a:rPr lang="en-US" sz="2259" b="1" kern="0" spc="-6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Leader in Telecommunications</a:t>
            </a:r>
            <a:endParaRPr lang="en-US" sz="2259" dirty="0"/>
          </a:p>
        </p:txBody>
      </p:sp>
      <p:sp>
        <p:nvSpPr>
          <p:cNvPr id="13" name="Text 10"/>
          <p:cNvSpPr/>
          <p:nvPr/>
        </p:nvSpPr>
        <p:spPr>
          <a:xfrm>
            <a:off x="7035165" y="3797022"/>
            <a:ext cx="6792158" cy="7341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1"/>
              </a:lnSpc>
              <a:buNone/>
            </a:pPr>
            <a:r>
              <a:rPr lang="en-US" sz="1807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transitioned from a paper mill to a global leader in telecommunications.</a:t>
            </a:r>
            <a:endParaRPr lang="en-US" sz="1807" dirty="0"/>
          </a:p>
        </p:txBody>
      </p:sp>
      <p:sp>
        <p:nvSpPr>
          <p:cNvPr id="14" name="Shape 11"/>
          <p:cNvSpPr/>
          <p:nvPr/>
        </p:nvSpPr>
        <p:spPr>
          <a:xfrm>
            <a:off x="6289477" y="5018723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41638" y="5104686"/>
            <a:ext cx="211812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710" b="1" kern="0" spc="-8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710" dirty="0"/>
          </a:p>
        </p:txBody>
      </p:sp>
      <p:sp>
        <p:nvSpPr>
          <p:cNvPr id="16" name="Text 13"/>
          <p:cNvSpPr/>
          <p:nvPr/>
        </p:nvSpPr>
        <p:spPr>
          <a:xfrm>
            <a:off x="7035165" y="5018723"/>
            <a:ext cx="3298984" cy="35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3"/>
              </a:lnSpc>
              <a:buNone/>
            </a:pPr>
            <a:r>
              <a:rPr lang="en-US" sz="2259" b="1" kern="0" spc="-6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Renowned for Innovation</a:t>
            </a:r>
            <a:endParaRPr lang="en-US" sz="2259" dirty="0"/>
          </a:p>
        </p:txBody>
      </p:sp>
      <p:sp>
        <p:nvSpPr>
          <p:cNvPr id="17" name="Text 14"/>
          <p:cNvSpPr/>
          <p:nvPr/>
        </p:nvSpPr>
        <p:spPr>
          <a:xfrm>
            <a:off x="7035165" y="5514856"/>
            <a:ext cx="6792158" cy="7341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91"/>
              </a:lnSpc>
              <a:buNone/>
            </a:pPr>
            <a:r>
              <a:rPr lang="en-US" sz="1807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is renowned for mobile phones, network infrastructure, and technological innovation.</a:t>
            </a:r>
            <a:endParaRPr lang="en-US" sz="1807" dirty="0"/>
          </a:p>
        </p:txBody>
      </p:sp>
      <p:sp>
        <p:nvSpPr>
          <p:cNvPr id="18" name="Shape 15"/>
          <p:cNvSpPr/>
          <p:nvPr/>
        </p:nvSpPr>
        <p:spPr>
          <a:xfrm>
            <a:off x="6289477" y="6736556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436400" y="6822519"/>
            <a:ext cx="222409" cy="3442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710" b="1" kern="0" spc="-8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710" dirty="0"/>
          </a:p>
        </p:txBody>
      </p:sp>
      <p:sp>
        <p:nvSpPr>
          <p:cNvPr id="20" name="Text 17"/>
          <p:cNvSpPr/>
          <p:nvPr/>
        </p:nvSpPr>
        <p:spPr>
          <a:xfrm>
            <a:off x="7035165" y="6736556"/>
            <a:ext cx="2868216" cy="35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23"/>
              </a:lnSpc>
              <a:buNone/>
            </a:pPr>
            <a:r>
              <a:rPr lang="en-US" sz="2259" b="1" kern="0" spc="-6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Slogan</a:t>
            </a:r>
            <a:endParaRPr lang="en-US" sz="2259" dirty="0"/>
          </a:p>
        </p:txBody>
      </p:sp>
      <p:sp>
        <p:nvSpPr>
          <p:cNvPr id="21" name="Text 18"/>
          <p:cNvSpPr/>
          <p:nvPr/>
        </p:nvSpPr>
        <p:spPr>
          <a:xfrm>
            <a:off x="7035165" y="7232690"/>
            <a:ext cx="6792158" cy="367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91"/>
              </a:lnSpc>
              <a:buNone/>
            </a:pPr>
            <a:r>
              <a:rPr lang="en-US" sz="1807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brand slogan is "Connecting People."</a:t>
            </a:r>
            <a:endParaRPr lang="en-US" sz="180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9482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948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9482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526143" y="582811"/>
            <a:ext cx="5298757" cy="662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15"/>
              </a:lnSpc>
              <a:buNone/>
            </a:pPr>
            <a:r>
              <a:rPr lang="en-US" sz="4172" b="1" kern="0" spc="-12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 the Team</a:t>
            </a:r>
            <a:endParaRPr lang="en-US" sz="4172" dirty="0"/>
          </a:p>
        </p:txBody>
      </p:sp>
      <p:sp>
        <p:nvSpPr>
          <p:cNvPr id="7" name="Shape 4"/>
          <p:cNvSpPr/>
          <p:nvPr/>
        </p:nvSpPr>
        <p:spPr>
          <a:xfrm>
            <a:off x="1526143" y="1562933"/>
            <a:ext cx="11577995" cy="6093738"/>
          </a:xfrm>
          <a:prstGeom prst="roundRect">
            <a:avLst>
              <a:gd name="adj" fmla="val 146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533763" y="1570553"/>
            <a:ext cx="11562755" cy="6006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745813" y="1705332"/>
            <a:ext cx="264937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8"/>
              </a:lnSpc>
              <a:buNone/>
            </a:pPr>
            <a:r>
              <a:rPr lang="en-US" sz="2086" b="1" kern="0" spc="-6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endParaRPr lang="en-US" sz="2086" dirty="0"/>
          </a:p>
        </p:txBody>
      </p:sp>
      <p:sp>
        <p:nvSpPr>
          <p:cNvPr id="10" name="Text 7"/>
          <p:cNvSpPr/>
          <p:nvPr/>
        </p:nvSpPr>
        <p:spPr>
          <a:xfrm>
            <a:off x="7530941" y="1705332"/>
            <a:ext cx="2649379" cy="3311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08"/>
              </a:lnSpc>
              <a:buNone/>
            </a:pPr>
            <a:r>
              <a:rPr lang="en-US" sz="2086" b="1" kern="0" spc="-6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Responsibilities</a:t>
            </a:r>
            <a:endParaRPr lang="en-US" sz="2086" dirty="0"/>
          </a:p>
        </p:txBody>
      </p:sp>
      <p:sp>
        <p:nvSpPr>
          <p:cNvPr id="11" name="Shape 8"/>
          <p:cNvSpPr/>
          <p:nvPr/>
        </p:nvSpPr>
        <p:spPr>
          <a:xfrm>
            <a:off x="1533763" y="2171224"/>
            <a:ext cx="11562755" cy="608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745813" y="2306003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 Muhtakim Safat Mishon</a:t>
            </a:r>
            <a:endParaRPr lang="en-US" sz="1669" dirty="0"/>
          </a:p>
        </p:txBody>
      </p:sp>
      <p:sp>
        <p:nvSpPr>
          <p:cNvPr id="13" name="Text 10"/>
          <p:cNvSpPr/>
          <p:nvPr/>
        </p:nvSpPr>
        <p:spPr>
          <a:xfrm>
            <a:off x="7530941" y="2306003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Slides 1-2</a:t>
            </a:r>
            <a:endParaRPr lang="en-US" sz="1669" dirty="0"/>
          </a:p>
        </p:txBody>
      </p:sp>
      <p:sp>
        <p:nvSpPr>
          <p:cNvPr id="14" name="Shape 11"/>
          <p:cNvSpPr/>
          <p:nvPr/>
        </p:nvSpPr>
        <p:spPr>
          <a:xfrm>
            <a:off x="1533763" y="2779871"/>
            <a:ext cx="11562755" cy="608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745813" y="2914650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Marwan Ibna Alam</a:t>
            </a:r>
            <a:endParaRPr lang="en-US" sz="1669" dirty="0"/>
          </a:p>
        </p:txBody>
      </p:sp>
      <p:sp>
        <p:nvSpPr>
          <p:cNvPr id="16" name="Text 13"/>
          <p:cNvSpPr/>
          <p:nvPr/>
        </p:nvSpPr>
        <p:spPr>
          <a:xfrm>
            <a:off x="7530941" y="2914650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Slides 3-4,5</a:t>
            </a:r>
            <a:endParaRPr lang="en-US" sz="1669" dirty="0"/>
          </a:p>
        </p:txBody>
      </p:sp>
      <p:sp>
        <p:nvSpPr>
          <p:cNvPr id="17" name="Shape 14"/>
          <p:cNvSpPr/>
          <p:nvPr/>
        </p:nvSpPr>
        <p:spPr>
          <a:xfrm>
            <a:off x="1533763" y="3388519"/>
            <a:ext cx="11562755" cy="608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745813" y="3523298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Muntaher Irfan</a:t>
            </a:r>
            <a:endParaRPr lang="en-US" sz="1669" dirty="0"/>
          </a:p>
        </p:txBody>
      </p:sp>
      <p:sp>
        <p:nvSpPr>
          <p:cNvPr id="19" name="Text 16"/>
          <p:cNvSpPr/>
          <p:nvPr/>
        </p:nvSpPr>
        <p:spPr>
          <a:xfrm>
            <a:off x="7530941" y="3523298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Slides 6-7</a:t>
            </a:r>
            <a:endParaRPr lang="en-US" sz="1669" dirty="0"/>
          </a:p>
        </p:txBody>
      </p:sp>
      <p:sp>
        <p:nvSpPr>
          <p:cNvPr id="20" name="Shape 17"/>
          <p:cNvSpPr/>
          <p:nvPr/>
        </p:nvSpPr>
        <p:spPr>
          <a:xfrm>
            <a:off x="1533763" y="3997166"/>
            <a:ext cx="11562755" cy="608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745813" y="4131945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Naimul Idrish Sayem</a:t>
            </a:r>
            <a:endParaRPr lang="en-US" sz="1669" dirty="0"/>
          </a:p>
        </p:txBody>
      </p:sp>
      <p:sp>
        <p:nvSpPr>
          <p:cNvPr id="22" name="Text 19"/>
          <p:cNvSpPr/>
          <p:nvPr/>
        </p:nvSpPr>
        <p:spPr>
          <a:xfrm>
            <a:off x="7530941" y="4131945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Slides 8-9</a:t>
            </a:r>
            <a:endParaRPr lang="en-US" sz="1669" dirty="0"/>
          </a:p>
        </p:txBody>
      </p:sp>
      <p:sp>
        <p:nvSpPr>
          <p:cNvPr id="23" name="Shape 20"/>
          <p:cNvSpPr/>
          <p:nvPr/>
        </p:nvSpPr>
        <p:spPr>
          <a:xfrm>
            <a:off x="1533763" y="4605814"/>
            <a:ext cx="11562755" cy="608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745813" y="4740593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Samiul Maruf</a:t>
            </a:r>
            <a:endParaRPr lang="en-US" sz="1669" dirty="0"/>
          </a:p>
        </p:txBody>
      </p:sp>
      <p:sp>
        <p:nvSpPr>
          <p:cNvPr id="25" name="Text 22"/>
          <p:cNvSpPr/>
          <p:nvPr/>
        </p:nvSpPr>
        <p:spPr>
          <a:xfrm>
            <a:off x="7530941" y="4740593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10</a:t>
            </a:r>
            <a:endParaRPr lang="en-US" sz="1669" dirty="0"/>
          </a:p>
        </p:txBody>
      </p:sp>
      <p:sp>
        <p:nvSpPr>
          <p:cNvPr id="26" name="Shape 23"/>
          <p:cNvSpPr/>
          <p:nvPr/>
        </p:nvSpPr>
        <p:spPr>
          <a:xfrm>
            <a:off x="1533763" y="5214461"/>
            <a:ext cx="11562755" cy="608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1745813" y="5349240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Pronab Dey</a:t>
            </a:r>
            <a:endParaRPr lang="en-US" sz="1669" dirty="0"/>
          </a:p>
        </p:txBody>
      </p:sp>
      <p:sp>
        <p:nvSpPr>
          <p:cNvPr id="28" name="Text 25"/>
          <p:cNvSpPr/>
          <p:nvPr/>
        </p:nvSpPr>
        <p:spPr>
          <a:xfrm>
            <a:off x="7530941" y="5349240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11</a:t>
            </a:r>
            <a:endParaRPr lang="en-US" sz="1669" dirty="0"/>
          </a:p>
        </p:txBody>
      </p:sp>
      <p:sp>
        <p:nvSpPr>
          <p:cNvPr id="29" name="Shape 26"/>
          <p:cNvSpPr/>
          <p:nvPr/>
        </p:nvSpPr>
        <p:spPr>
          <a:xfrm>
            <a:off x="1533763" y="5823109"/>
            <a:ext cx="11562755" cy="608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1745813" y="5957887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Shahed Akbor Pial</a:t>
            </a:r>
            <a:endParaRPr lang="en-US" sz="1669" dirty="0"/>
          </a:p>
        </p:txBody>
      </p:sp>
      <p:sp>
        <p:nvSpPr>
          <p:cNvPr id="31" name="Text 28"/>
          <p:cNvSpPr/>
          <p:nvPr/>
        </p:nvSpPr>
        <p:spPr>
          <a:xfrm>
            <a:off x="7530941" y="5957887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12</a:t>
            </a:r>
            <a:endParaRPr lang="en-US" sz="1669" dirty="0"/>
          </a:p>
        </p:txBody>
      </p:sp>
      <p:sp>
        <p:nvSpPr>
          <p:cNvPr id="32" name="Shape 29"/>
          <p:cNvSpPr/>
          <p:nvPr/>
        </p:nvSpPr>
        <p:spPr>
          <a:xfrm>
            <a:off x="1533763" y="6431756"/>
            <a:ext cx="11562755" cy="608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1745813" y="6566535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Sumaiya Nur Jaman</a:t>
            </a:r>
            <a:endParaRPr lang="en-US" sz="1669" dirty="0"/>
          </a:p>
        </p:txBody>
      </p:sp>
      <p:sp>
        <p:nvSpPr>
          <p:cNvPr id="34" name="Text 31"/>
          <p:cNvSpPr/>
          <p:nvPr/>
        </p:nvSpPr>
        <p:spPr>
          <a:xfrm>
            <a:off x="7530941" y="6566535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13</a:t>
            </a:r>
            <a:endParaRPr lang="en-US" sz="1669" dirty="0"/>
          </a:p>
        </p:txBody>
      </p:sp>
      <p:sp>
        <p:nvSpPr>
          <p:cNvPr id="35" name="Shape 32"/>
          <p:cNvSpPr/>
          <p:nvPr/>
        </p:nvSpPr>
        <p:spPr>
          <a:xfrm>
            <a:off x="1533763" y="7040404"/>
            <a:ext cx="11562755" cy="608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1745813" y="7175183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Mohammad Saimun</a:t>
            </a:r>
            <a:endParaRPr lang="en-US" sz="1669" dirty="0"/>
          </a:p>
        </p:txBody>
      </p:sp>
      <p:sp>
        <p:nvSpPr>
          <p:cNvPr id="37" name="Text 34"/>
          <p:cNvSpPr/>
          <p:nvPr/>
        </p:nvSpPr>
        <p:spPr>
          <a:xfrm>
            <a:off x="7530941" y="7175183"/>
            <a:ext cx="5353645" cy="3390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70"/>
              </a:lnSpc>
              <a:buNone/>
            </a:pPr>
            <a:r>
              <a:rPr lang="en-US" sz="1669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14</a:t>
            </a:r>
            <a:endParaRPr lang="en-US" sz="166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587026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5870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553081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b="1" kern="0" spc="-10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Journey and Purpose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6339007" y="1274445"/>
            <a:ext cx="22860" cy="6837402"/>
          </a:xfrm>
          <a:prstGeom prst="roundRect">
            <a:avLst>
              <a:gd name="adj" fmla="val 317520"/>
            </a:avLst>
          </a:prstGeom>
          <a:solidFill>
            <a:srgbClr val="2A1999"/>
          </a:solidFill>
          <a:ln/>
        </p:spPr>
      </p:sp>
      <p:sp>
        <p:nvSpPr>
          <p:cNvPr id="7" name="Shape 4"/>
          <p:cNvSpPr/>
          <p:nvPr/>
        </p:nvSpPr>
        <p:spPr>
          <a:xfrm>
            <a:off x="6521946" y="1651635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2A1999"/>
          </a:solidFill>
          <a:ln/>
        </p:spPr>
      </p:sp>
      <p:sp>
        <p:nvSpPr>
          <p:cNvPr id="8" name="Shape 5"/>
          <p:cNvSpPr/>
          <p:nvPr/>
        </p:nvSpPr>
        <p:spPr>
          <a:xfrm>
            <a:off x="6156067" y="1468755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98347" y="1533525"/>
            <a:ext cx="104061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041" dirty="0"/>
          </a:p>
        </p:txBody>
      </p:sp>
      <p:sp>
        <p:nvSpPr>
          <p:cNvPr id="10" name="Text 7"/>
          <p:cNvSpPr/>
          <p:nvPr/>
        </p:nvSpPr>
        <p:spPr>
          <a:xfrm>
            <a:off x="7300913" y="1447205"/>
            <a:ext cx="279523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1865: Founded as a Pulp Mill</a:t>
            </a:r>
            <a:endParaRPr lang="en-US" sz="1701" dirty="0"/>
          </a:p>
        </p:txBody>
      </p:sp>
      <p:sp>
        <p:nvSpPr>
          <p:cNvPr id="11" name="Text 8"/>
          <p:cNvSpPr/>
          <p:nvPr/>
        </p:nvSpPr>
        <p:spPr>
          <a:xfrm>
            <a:off x="7300913" y="1820704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was founded as a pulp mill in Finland.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6521946" y="2819995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2A1999"/>
          </a:solidFill>
          <a:ln/>
        </p:spPr>
      </p:sp>
      <p:sp>
        <p:nvSpPr>
          <p:cNvPr id="13" name="Shape 10"/>
          <p:cNvSpPr/>
          <p:nvPr/>
        </p:nvSpPr>
        <p:spPr>
          <a:xfrm>
            <a:off x="6156067" y="2637115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72629" y="2701885"/>
            <a:ext cx="15549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041" dirty="0"/>
          </a:p>
        </p:txBody>
      </p:sp>
      <p:sp>
        <p:nvSpPr>
          <p:cNvPr id="15" name="Text 12"/>
          <p:cNvSpPr/>
          <p:nvPr/>
        </p:nvSpPr>
        <p:spPr>
          <a:xfrm>
            <a:off x="7300913" y="2615565"/>
            <a:ext cx="389358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1960s: Entered the Electronics Industry</a:t>
            </a:r>
            <a:endParaRPr lang="en-US" sz="1701" dirty="0"/>
          </a:p>
        </p:txBody>
      </p:sp>
      <p:sp>
        <p:nvSpPr>
          <p:cNvPr id="16" name="Text 13"/>
          <p:cNvSpPr/>
          <p:nvPr/>
        </p:nvSpPr>
        <p:spPr>
          <a:xfrm>
            <a:off x="7300913" y="2989064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entered the electronics industry in the 1960s.</a:t>
            </a:r>
            <a:endParaRPr lang="en-US" sz="1361" dirty="0"/>
          </a:p>
        </p:txBody>
      </p:sp>
      <p:sp>
        <p:nvSpPr>
          <p:cNvPr id="17" name="Shape 14"/>
          <p:cNvSpPr/>
          <p:nvPr/>
        </p:nvSpPr>
        <p:spPr>
          <a:xfrm>
            <a:off x="6521946" y="3988356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2A1999"/>
          </a:solidFill>
          <a:ln/>
        </p:spPr>
      </p:sp>
      <p:sp>
        <p:nvSpPr>
          <p:cNvPr id="18" name="Shape 15"/>
          <p:cNvSpPr/>
          <p:nvPr/>
        </p:nvSpPr>
        <p:spPr>
          <a:xfrm>
            <a:off x="6156067" y="3805476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270605" y="3870246"/>
            <a:ext cx="159544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041" dirty="0"/>
          </a:p>
        </p:txBody>
      </p:sp>
      <p:sp>
        <p:nvSpPr>
          <p:cNvPr id="20" name="Text 17"/>
          <p:cNvSpPr/>
          <p:nvPr/>
        </p:nvSpPr>
        <p:spPr>
          <a:xfrm>
            <a:off x="7300913" y="3783925"/>
            <a:ext cx="453687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1980s-1990s: Global Leader in Mobile Phones</a:t>
            </a:r>
            <a:endParaRPr lang="en-US" sz="1701" dirty="0"/>
          </a:p>
        </p:txBody>
      </p:sp>
      <p:sp>
        <p:nvSpPr>
          <p:cNvPr id="21" name="Text 18"/>
          <p:cNvSpPr/>
          <p:nvPr/>
        </p:nvSpPr>
        <p:spPr>
          <a:xfrm>
            <a:off x="7300913" y="4157424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became a global leader in mobile phones in the 1980s and 1990s.</a:t>
            </a:r>
            <a:endParaRPr lang="en-US" sz="1361" dirty="0"/>
          </a:p>
        </p:txBody>
      </p:sp>
      <p:sp>
        <p:nvSpPr>
          <p:cNvPr id="22" name="Shape 19"/>
          <p:cNvSpPr/>
          <p:nvPr/>
        </p:nvSpPr>
        <p:spPr>
          <a:xfrm>
            <a:off x="6521946" y="5156716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2A1999"/>
          </a:solidFill>
          <a:ln/>
        </p:spPr>
      </p:sp>
      <p:sp>
        <p:nvSpPr>
          <p:cNvPr id="23" name="Shape 20"/>
          <p:cNvSpPr/>
          <p:nvPr/>
        </p:nvSpPr>
        <p:spPr>
          <a:xfrm>
            <a:off x="6156067" y="4973836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6266676" y="5038606"/>
            <a:ext cx="167521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041" dirty="0"/>
          </a:p>
        </p:txBody>
      </p:sp>
      <p:sp>
        <p:nvSpPr>
          <p:cNvPr id="25" name="Text 22"/>
          <p:cNvSpPr/>
          <p:nvPr/>
        </p:nvSpPr>
        <p:spPr>
          <a:xfrm>
            <a:off x="7300913" y="4952286"/>
            <a:ext cx="43344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2000s: Transition to Network Infrastructure</a:t>
            </a:r>
            <a:endParaRPr lang="en-US" sz="1701" dirty="0"/>
          </a:p>
        </p:txBody>
      </p:sp>
      <p:sp>
        <p:nvSpPr>
          <p:cNvPr id="26" name="Text 23"/>
          <p:cNvSpPr/>
          <p:nvPr/>
        </p:nvSpPr>
        <p:spPr>
          <a:xfrm>
            <a:off x="7300913" y="5325785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transitioned to network infrastructure in the 2000s.</a:t>
            </a:r>
            <a:endParaRPr lang="en-US" sz="1361" dirty="0"/>
          </a:p>
        </p:txBody>
      </p:sp>
      <p:sp>
        <p:nvSpPr>
          <p:cNvPr id="27" name="Shape 24"/>
          <p:cNvSpPr/>
          <p:nvPr/>
        </p:nvSpPr>
        <p:spPr>
          <a:xfrm>
            <a:off x="6521946" y="6325076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2A1999"/>
          </a:solidFill>
          <a:ln/>
        </p:spPr>
      </p:sp>
      <p:sp>
        <p:nvSpPr>
          <p:cNvPr id="28" name="Shape 25"/>
          <p:cNvSpPr/>
          <p:nvPr/>
        </p:nvSpPr>
        <p:spPr>
          <a:xfrm>
            <a:off x="6156067" y="6142196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6273701" y="6206966"/>
            <a:ext cx="153472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2041" dirty="0"/>
          </a:p>
        </p:txBody>
      </p:sp>
      <p:sp>
        <p:nvSpPr>
          <p:cNvPr id="30" name="Text 27"/>
          <p:cNvSpPr/>
          <p:nvPr/>
        </p:nvSpPr>
        <p:spPr>
          <a:xfrm>
            <a:off x="7300913" y="6120646"/>
            <a:ext cx="458259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Today: Innovating in 5G, IoT, and Digital Health</a:t>
            </a:r>
            <a:endParaRPr lang="en-US" sz="1701" dirty="0"/>
          </a:p>
        </p:txBody>
      </p:sp>
      <p:sp>
        <p:nvSpPr>
          <p:cNvPr id="31" name="Text 28"/>
          <p:cNvSpPr/>
          <p:nvPr/>
        </p:nvSpPr>
        <p:spPr>
          <a:xfrm>
            <a:off x="7300913" y="6494145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Today, Nokia is innovating in 5G, IoT, and digital health.</a:t>
            </a:r>
            <a:endParaRPr lang="en-US" sz="1361" dirty="0"/>
          </a:p>
        </p:txBody>
      </p:sp>
      <p:sp>
        <p:nvSpPr>
          <p:cNvPr id="32" name="Shape 29"/>
          <p:cNvSpPr/>
          <p:nvPr/>
        </p:nvSpPr>
        <p:spPr>
          <a:xfrm>
            <a:off x="6521946" y="7493437"/>
            <a:ext cx="604837" cy="22860"/>
          </a:xfrm>
          <a:prstGeom prst="roundRect">
            <a:avLst>
              <a:gd name="adj" fmla="val 317520"/>
            </a:avLst>
          </a:prstGeom>
          <a:solidFill>
            <a:srgbClr val="2A1999"/>
          </a:solidFill>
          <a:ln/>
        </p:spPr>
      </p:sp>
      <p:sp>
        <p:nvSpPr>
          <p:cNvPr id="33" name="Shape 30"/>
          <p:cNvSpPr/>
          <p:nvPr/>
        </p:nvSpPr>
        <p:spPr>
          <a:xfrm>
            <a:off x="6156067" y="7310557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34" name="Text 31"/>
          <p:cNvSpPr/>
          <p:nvPr/>
        </p:nvSpPr>
        <p:spPr>
          <a:xfrm>
            <a:off x="6270129" y="7375327"/>
            <a:ext cx="16061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</a:t>
            </a:r>
            <a:endParaRPr lang="en-US" sz="2041" dirty="0"/>
          </a:p>
        </p:txBody>
      </p:sp>
      <p:sp>
        <p:nvSpPr>
          <p:cNvPr id="35" name="Text 32"/>
          <p:cNvSpPr/>
          <p:nvPr/>
        </p:nvSpPr>
        <p:spPr>
          <a:xfrm>
            <a:off x="7300913" y="7289006"/>
            <a:ext cx="310134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b="1" kern="0" spc="-5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Purpose: To Connect the World</a:t>
            </a:r>
            <a:endParaRPr lang="en-US" sz="1701" dirty="0"/>
          </a:p>
        </p:txBody>
      </p:sp>
      <p:sp>
        <p:nvSpPr>
          <p:cNvPr id="36" name="Text 33"/>
          <p:cNvSpPr/>
          <p:nvPr/>
        </p:nvSpPr>
        <p:spPr>
          <a:xfrm>
            <a:off x="7300913" y="7662505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purpose is to create technology that connects the world.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1151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368266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Outlets and Manufacturing Unit Locations</a:t>
            </a:r>
            <a:endParaRPr lang="en-US" sz="4860" dirty="0"/>
          </a:p>
        </p:txBody>
      </p:sp>
      <p:sp>
        <p:nvSpPr>
          <p:cNvPr id="6" name="Text 3"/>
          <p:cNvSpPr/>
          <p:nvPr/>
        </p:nvSpPr>
        <p:spPr>
          <a:xfrm>
            <a:off x="6350437" y="4053126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headquarters is located in Espoo, Finland.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350437" y="4725829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has manufacturing units in Finland, India, China, Brazil, and Vietnam.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6350437" y="579358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has over 40 R&amp;D centers across the globe.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6350437" y="646628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is present in over 130 countries with retail outlets.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50054" y="825460"/>
            <a:ext cx="4914900" cy="5925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66"/>
              </a:lnSpc>
              <a:buNone/>
            </a:pPr>
            <a:r>
              <a:rPr lang="en-US" sz="3733" b="1" kern="0" spc="-112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Products and Services</a:t>
            </a:r>
            <a:endParaRPr lang="en-US" sz="3733" dirty="0"/>
          </a:p>
        </p:txBody>
      </p:sp>
      <p:sp>
        <p:nvSpPr>
          <p:cNvPr id="6" name="Text 3"/>
          <p:cNvSpPr/>
          <p:nvPr/>
        </p:nvSpPr>
        <p:spPr>
          <a:xfrm>
            <a:off x="6150054" y="1702475"/>
            <a:ext cx="7816691" cy="606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offers a wide range of products and services, catering to both consumers and businesses.</a:t>
            </a:r>
            <a:endParaRPr lang="en-US" sz="1493" dirty="0"/>
          </a:p>
        </p:txBody>
      </p:sp>
      <p:sp>
        <p:nvSpPr>
          <p:cNvPr id="7" name="Shape 4"/>
          <p:cNvSpPr/>
          <p:nvPr/>
        </p:nvSpPr>
        <p:spPr>
          <a:xfrm>
            <a:off x="6150054" y="2735699"/>
            <a:ext cx="426601" cy="4266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06264" y="2806779"/>
            <a:ext cx="114181" cy="284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0"/>
              </a:lnSpc>
              <a:buNone/>
            </a:pPr>
            <a:r>
              <a:rPr lang="en-US" sz="2240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240" dirty="0"/>
          </a:p>
        </p:txBody>
      </p:sp>
      <p:sp>
        <p:nvSpPr>
          <p:cNvPr id="9" name="Text 6"/>
          <p:cNvSpPr/>
          <p:nvPr/>
        </p:nvSpPr>
        <p:spPr>
          <a:xfrm>
            <a:off x="6766203" y="2735699"/>
            <a:ext cx="237053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867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Smartphones</a:t>
            </a:r>
            <a:endParaRPr lang="en-US" sz="1867" dirty="0"/>
          </a:p>
        </p:txBody>
      </p:sp>
      <p:sp>
        <p:nvSpPr>
          <p:cNvPr id="10" name="Text 7"/>
          <p:cNvSpPr/>
          <p:nvPr/>
        </p:nvSpPr>
        <p:spPr>
          <a:xfrm>
            <a:off x="6766203" y="3145631"/>
            <a:ext cx="7200543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offers a range of smartphones with various features and price points.</a:t>
            </a:r>
            <a:endParaRPr lang="en-US" sz="1493" dirty="0"/>
          </a:p>
        </p:txBody>
      </p:sp>
      <p:sp>
        <p:nvSpPr>
          <p:cNvPr id="11" name="Shape 8"/>
          <p:cNvSpPr/>
          <p:nvPr/>
        </p:nvSpPr>
        <p:spPr>
          <a:xfrm>
            <a:off x="6150054" y="3851791"/>
            <a:ext cx="426601" cy="4266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77928" y="3922871"/>
            <a:ext cx="170736" cy="284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0"/>
              </a:lnSpc>
              <a:buNone/>
            </a:pPr>
            <a:r>
              <a:rPr lang="en-US" sz="2240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240" dirty="0"/>
          </a:p>
        </p:txBody>
      </p:sp>
      <p:sp>
        <p:nvSpPr>
          <p:cNvPr id="13" name="Text 10"/>
          <p:cNvSpPr/>
          <p:nvPr/>
        </p:nvSpPr>
        <p:spPr>
          <a:xfrm>
            <a:off x="6766203" y="3851791"/>
            <a:ext cx="2502098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867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Infrastructure</a:t>
            </a:r>
            <a:endParaRPr lang="en-US" sz="1867" dirty="0"/>
          </a:p>
        </p:txBody>
      </p:sp>
      <p:sp>
        <p:nvSpPr>
          <p:cNvPr id="14" name="Text 11"/>
          <p:cNvSpPr/>
          <p:nvPr/>
        </p:nvSpPr>
        <p:spPr>
          <a:xfrm>
            <a:off x="6766203" y="4261723"/>
            <a:ext cx="7200543" cy="606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provides network equipment for telecommunications companies, including 5G, 4G, and fiber optic solutions.</a:t>
            </a:r>
            <a:endParaRPr lang="en-US" sz="1493" dirty="0"/>
          </a:p>
        </p:txBody>
      </p:sp>
      <p:sp>
        <p:nvSpPr>
          <p:cNvPr id="15" name="Shape 12"/>
          <p:cNvSpPr/>
          <p:nvPr/>
        </p:nvSpPr>
        <p:spPr>
          <a:xfrm>
            <a:off x="6150054" y="5271254"/>
            <a:ext cx="426601" cy="4266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275784" y="5342334"/>
            <a:ext cx="175141" cy="284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0"/>
              </a:lnSpc>
              <a:buNone/>
            </a:pPr>
            <a:r>
              <a:rPr lang="en-US" sz="2240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240" dirty="0"/>
          </a:p>
        </p:txBody>
      </p:sp>
      <p:sp>
        <p:nvSpPr>
          <p:cNvPr id="17" name="Text 14"/>
          <p:cNvSpPr/>
          <p:nvPr/>
        </p:nvSpPr>
        <p:spPr>
          <a:xfrm>
            <a:off x="6766203" y="5271254"/>
            <a:ext cx="2714982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867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Mapping Services</a:t>
            </a:r>
            <a:endParaRPr lang="en-US" sz="1867" dirty="0"/>
          </a:p>
        </p:txBody>
      </p:sp>
      <p:sp>
        <p:nvSpPr>
          <p:cNvPr id="18" name="Text 15"/>
          <p:cNvSpPr/>
          <p:nvPr/>
        </p:nvSpPr>
        <p:spPr>
          <a:xfrm>
            <a:off x="6766203" y="5681186"/>
            <a:ext cx="7200543" cy="6067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offers location-based services and data, including maps, navigation, and traffic information.</a:t>
            </a:r>
            <a:endParaRPr lang="en-US" sz="1493" dirty="0"/>
          </a:p>
        </p:txBody>
      </p:sp>
      <p:sp>
        <p:nvSpPr>
          <p:cNvPr id="19" name="Shape 16"/>
          <p:cNvSpPr/>
          <p:nvPr/>
        </p:nvSpPr>
        <p:spPr>
          <a:xfrm>
            <a:off x="6150054" y="6690717"/>
            <a:ext cx="426601" cy="4266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271379" y="6761798"/>
            <a:ext cx="183833" cy="2844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40"/>
              </a:lnSpc>
              <a:buNone/>
            </a:pPr>
            <a:r>
              <a:rPr lang="en-US" sz="2240" b="1" kern="0" spc="-6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240" dirty="0"/>
          </a:p>
        </p:txBody>
      </p:sp>
      <p:sp>
        <p:nvSpPr>
          <p:cNvPr id="21" name="Text 18"/>
          <p:cNvSpPr/>
          <p:nvPr/>
        </p:nvSpPr>
        <p:spPr>
          <a:xfrm>
            <a:off x="6766203" y="6690717"/>
            <a:ext cx="2370534" cy="296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33"/>
              </a:lnSpc>
              <a:buNone/>
            </a:pPr>
            <a:r>
              <a:rPr lang="en-US" sz="1867" b="1" kern="0" spc="-5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Solutions</a:t>
            </a:r>
            <a:endParaRPr lang="en-US" sz="1867" dirty="0"/>
          </a:p>
        </p:txBody>
      </p:sp>
      <p:sp>
        <p:nvSpPr>
          <p:cNvPr id="22" name="Text 19"/>
          <p:cNvSpPr/>
          <p:nvPr/>
        </p:nvSpPr>
        <p:spPr>
          <a:xfrm>
            <a:off x="6766203" y="7100649"/>
            <a:ext cx="7200543" cy="3033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9"/>
              </a:lnSpc>
              <a:buNone/>
            </a:pPr>
            <a:r>
              <a:rPr lang="en-US" sz="1493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provides cloud-based services and infrastructure for businesses.</a:t>
            </a:r>
            <a:endParaRPr lang="en-US" sz="149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92" y="308610"/>
            <a:ext cx="3564017" cy="76123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591985"/>
            <a:ext cx="637698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Merits and Drawbacks</a:t>
            </a:r>
            <a:endParaRPr lang="en-US" sz="4860" dirty="0"/>
          </a:p>
        </p:txBody>
      </p:sp>
      <p:sp>
        <p:nvSpPr>
          <p:cNvPr id="7" name="Text 3"/>
          <p:cNvSpPr/>
          <p:nvPr/>
        </p:nvSpPr>
        <p:spPr>
          <a:xfrm>
            <a:off x="6350437" y="298061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Merits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6745367" y="3613190"/>
            <a:ext cx="30119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brand legacy</a:t>
            </a:r>
            <a:endParaRPr lang="en-US" sz="1944" dirty="0"/>
          </a:p>
        </p:txBody>
      </p:sp>
      <p:sp>
        <p:nvSpPr>
          <p:cNvPr id="9" name="Text 5"/>
          <p:cNvSpPr/>
          <p:nvPr/>
        </p:nvSpPr>
        <p:spPr>
          <a:xfrm>
            <a:off x="6745367" y="4094559"/>
            <a:ext cx="301192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Pioneers in 5G technology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6745367" y="4575929"/>
            <a:ext cx="30119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network infrastructure leader</a:t>
            </a:r>
            <a:endParaRPr lang="en-US" sz="1944" dirty="0"/>
          </a:p>
        </p:txBody>
      </p:sp>
      <p:sp>
        <p:nvSpPr>
          <p:cNvPr id="11" name="Text 7"/>
          <p:cNvSpPr/>
          <p:nvPr/>
        </p:nvSpPr>
        <p:spPr>
          <a:xfrm>
            <a:off x="6745367" y="5452348"/>
            <a:ext cx="30119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High-quality, durable products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10367129" y="298061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kern="0" spc="-73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Drawbacks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10762059" y="3613190"/>
            <a:ext cx="301192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Struggled with smartphone market competition</a:t>
            </a:r>
            <a:endParaRPr lang="en-US" sz="1944" dirty="0"/>
          </a:p>
        </p:txBody>
      </p:sp>
      <p:sp>
        <p:nvSpPr>
          <p:cNvPr id="14" name="Text 10"/>
          <p:cNvSpPr/>
          <p:nvPr/>
        </p:nvSpPr>
        <p:spPr>
          <a:xfrm>
            <a:off x="10762059" y="4884658"/>
            <a:ext cx="30119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 entry into the smartphone OS wars</a:t>
            </a:r>
            <a:endParaRPr lang="en-US" sz="1944" dirty="0"/>
          </a:p>
        </p:txBody>
      </p:sp>
      <p:sp>
        <p:nvSpPr>
          <p:cNvPr id="15" name="Text 11"/>
          <p:cNvSpPr/>
          <p:nvPr/>
        </p:nvSpPr>
        <p:spPr>
          <a:xfrm>
            <a:off x="10762059" y="5761077"/>
            <a:ext cx="301192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10"/>
              </a:lnSpc>
              <a:buSzPct val="100000"/>
              <a:buChar char="•"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Facing strong competition in the 5G sector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5908" y="653296"/>
            <a:ext cx="7484983" cy="14813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32"/>
              </a:lnSpc>
              <a:buNone/>
            </a:pPr>
            <a:r>
              <a:rPr lang="en-US" sz="4666" b="1" kern="0" spc="-14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Selling Services / Products</a:t>
            </a:r>
            <a:endParaRPr lang="en-US" sz="4666" dirty="0"/>
          </a:p>
        </p:txBody>
      </p:sp>
      <p:sp>
        <p:nvSpPr>
          <p:cNvPr id="6" name="Shape 3"/>
          <p:cNvSpPr/>
          <p:nvPr/>
        </p:nvSpPr>
        <p:spPr>
          <a:xfrm>
            <a:off x="6315908" y="275665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1171" y="2845475"/>
            <a:ext cx="142637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kern="0" spc="-8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799" dirty="0"/>
          </a:p>
        </p:txBody>
      </p:sp>
      <p:sp>
        <p:nvSpPr>
          <p:cNvPr id="8" name="Text 5"/>
          <p:cNvSpPr/>
          <p:nvPr/>
        </p:nvSpPr>
        <p:spPr>
          <a:xfrm>
            <a:off x="7086005" y="2756654"/>
            <a:ext cx="373880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Best-Selling Mobile Phones</a:t>
            </a:r>
            <a:endParaRPr lang="en-US" sz="2333" dirty="0"/>
          </a:p>
        </p:txBody>
      </p:sp>
      <p:sp>
        <p:nvSpPr>
          <p:cNvPr id="9" name="Text 6"/>
          <p:cNvSpPr/>
          <p:nvPr/>
        </p:nvSpPr>
        <p:spPr>
          <a:xfrm>
            <a:off x="7086005" y="3269099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kern="0" spc="-3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best-selling mobile phones include the Nokia 1100, Nokia 3310, and Nokia Lumia series.</a:t>
            </a:r>
            <a:endParaRPr lang="en-US" sz="1866" dirty="0"/>
          </a:p>
        </p:txBody>
      </p:sp>
      <p:sp>
        <p:nvSpPr>
          <p:cNvPr id="10" name="Shape 7"/>
          <p:cNvSpPr/>
          <p:nvPr/>
        </p:nvSpPr>
        <p:spPr>
          <a:xfrm>
            <a:off x="6315908" y="453104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5809" y="4619863"/>
            <a:ext cx="213241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kern="0" spc="-8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799" dirty="0"/>
          </a:p>
        </p:txBody>
      </p:sp>
      <p:sp>
        <p:nvSpPr>
          <p:cNvPr id="12" name="Text 9"/>
          <p:cNvSpPr/>
          <p:nvPr/>
        </p:nvSpPr>
        <p:spPr>
          <a:xfrm>
            <a:off x="7086005" y="4531043"/>
            <a:ext cx="310098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Network Solutions</a:t>
            </a:r>
            <a:endParaRPr lang="en-US" sz="2333" dirty="0"/>
          </a:p>
        </p:txBody>
      </p:sp>
      <p:sp>
        <p:nvSpPr>
          <p:cNvPr id="13" name="Text 10"/>
          <p:cNvSpPr/>
          <p:nvPr/>
        </p:nvSpPr>
        <p:spPr>
          <a:xfrm>
            <a:off x="7086005" y="5043488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kern="0" spc="-3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top network solutions include 5G infrastructure and optical networking.</a:t>
            </a:r>
            <a:endParaRPr lang="en-US" sz="1866" dirty="0"/>
          </a:p>
        </p:txBody>
      </p:sp>
      <p:sp>
        <p:nvSpPr>
          <p:cNvPr id="14" name="Shape 11"/>
          <p:cNvSpPr/>
          <p:nvPr/>
        </p:nvSpPr>
        <p:spPr>
          <a:xfrm>
            <a:off x="6315908" y="630543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73071" y="6394252"/>
            <a:ext cx="218837" cy="3555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799" b="1" kern="0" spc="-8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799" dirty="0"/>
          </a:p>
        </p:txBody>
      </p:sp>
      <p:sp>
        <p:nvSpPr>
          <p:cNvPr id="16" name="Text 13"/>
          <p:cNvSpPr/>
          <p:nvPr/>
        </p:nvSpPr>
        <p:spPr>
          <a:xfrm>
            <a:off x="7086005" y="6305431"/>
            <a:ext cx="296263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16"/>
              </a:lnSpc>
              <a:buNone/>
            </a:pPr>
            <a:r>
              <a:rPr lang="en-US" sz="2333" b="1" kern="0" spc="-7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Leading Services</a:t>
            </a:r>
            <a:endParaRPr lang="en-US" sz="2333" dirty="0"/>
          </a:p>
        </p:txBody>
      </p:sp>
      <p:sp>
        <p:nvSpPr>
          <p:cNvPr id="17" name="Text 14"/>
          <p:cNvSpPr/>
          <p:nvPr/>
        </p:nvSpPr>
        <p:spPr>
          <a:xfrm>
            <a:off x="7086005" y="6817876"/>
            <a:ext cx="6714887" cy="7584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86"/>
              </a:lnSpc>
              <a:buNone/>
            </a:pPr>
            <a:r>
              <a:rPr lang="en-US" sz="1866" kern="0" spc="-3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leading services include network automation and cloud services.</a:t>
            </a:r>
            <a:endParaRPr lang="en-US" sz="1866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288858"/>
            <a:ext cx="4869180" cy="36518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72057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kern="0" spc="-14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Competitors</a:t>
            </a:r>
            <a:endParaRPr lang="en-US" sz="4860" dirty="0"/>
          </a:p>
        </p:txBody>
      </p:sp>
      <p:sp>
        <p:nvSpPr>
          <p:cNvPr id="7" name="Shape 3"/>
          <p:cNvSpPr/>
          <p:nvPr/>
        </p:nvSpPr>
        <p:spPr>
          <a:xfrm>
            <a:off x="6350437" y="2862382"/>
            <a:ext cx="7415927" cy="3646646"/>
          </a:xfrm>
          <a:prstGeom prst="roundRect">
            <a:avLst>
              <a:gd name="adj" fmla="val 28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365677" y="287762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612493" y="303335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</a:t>
            </a:r>
            <a:endParaRPr lang="en-US" sz="1944" dirty="0"/>
          </a:p>
        </p:txBody>
      </p:sp>
      <p:sp>
        <p:nvSpPr>
          <p:cNvPr id="10" name="Text 6"/>
          <p:cNvSpPr/>
          <p:nvPr/>
        </p:nvSpPr>
        <p:spPr>
          <a:xfrm>
            <a:off x="10309027" y="303335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Competitors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6365677" y="358413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612493" y="373987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Phones</a:t>
            </a:r>
            <a:endParaRPr lang="en-US" sz="1944" dirty="0"/>
          </a:p>
        </p:txBody>
      </p:sp>
      <p:sp>
        <p:nvSpPr>
          <p:cNvPr id="13" name="Text 9"/>
          <p:cNvSpPr/>
          <p:nvPr/>
        </p:nvSpPr>
        <p:spPr>
          <a:xfrm>
            <a:off x="10309027" y="3739872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Samsung, Apple, Huawei, Xiaomi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6365677" y="4685705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612493" y="484143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Infrastructure</a:t>
            </a:r>
            <a:endParaRPr lang="en-US" sz="1944" dirty="0"/>
          </a:p>
        </p:txBody>
      </p:sp>
      <p:sp>
        <p:nvSpPr>
          <p:cNvPr id="16" name="Text 12"/>
          <p:cNvSpPr/>
          <p:nvPr/>
        </p:nvSpPr>
        <p:spPr>
          <a:xfrm>
            <a:off x="10309027" y="4841438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Ericsson, Huawei, Cisco, ZTE</a:t>
            </a:r>
            <a:endParaRPr lang="en-US" sz="1944" dirty="0"/>
          </a:p>
        </p:txBody>
      </p:sp>
      <p:sp>
        <p:nvSpPr>
          <p:cNvPr id="17" name="Shape 13"/>
          <p:cNvSpPr/>
          <p:nvPr/>
        </p:nvSpPr>
        <p:spPr>
          <a:xfrm>
            <a:off x="6365677" y="5787271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612493" y="594300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Health</a:t>
            </a:r>
            <a:endParaRPr lang="en-US" sz="1944" dirty="0"/>
          </a:p>
        </p:txBody>
      </p:sp>
      <p:sp>
        <p:nvSpPr>
          <p:cNvPr id="19" name="Text 15"/>
          <p:cNvSpPr/>
          <p:nvPr/>
        </p:nvSpPr>
        <p:spPr>
          <a:xfrm>
            <a:off x="10309027" y="5943005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kern="0" spc="-39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Fitbit, Apple, Samsung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876</Words>
  <Application>Microsoft Office PowerPoint</Application>
  <PresentationFormat>Custom</PresentationFormat>
  <Paragraphs>184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Ibna Marwan</cp:lastModifiedBy>
  <cp:revision>5</cp:revision>
  <dcterms:created xsi:type="dcterms:W3CDTF">2024-08-25T15:23:37Z</dcterms:created>
  <dcterms:modified xsi:type="dcterms:W3CDTF">2024-08-29T08:53:45Z</dcterms:modified>
</cp:coreProperties>
</file>